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9" r:id="rId5"/>
    <p:sldId id="274" r:id="rId6"/>
    <p:sldId id="260" r:id="rId7"/>
    <p:sldId id="261" r:id="rId8"/>
    <p:sldId id="262" r:id="rId9"/>
    <p:sldId id="263" r:id="rId10"/>
    <p:sldId id="266" r:id="rId11"/>
    <p:sldId id="268" r:id="rId12"/>
    <p:sldId id="270" r:id="rId13"/>
    <p:sldId id="271" r:id="rId14"/>
    <p:sldId id="272" r:id="rId15"/>
    <p:sldId id="273"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852DAF-1866-48BA-8AF2-014B72E64967}">
          <p14:sldIdLst>
            <p14:sldId id="256"/>
            <p14:sldId id="267"/>
            <p14:sldId id="258"/>
            <p14:sldId id="259"/>
            <p14:sldId id="274"/>
            <p14:sldId id="260"/>
            <p14:sldId id="261"/>
            <p14:sldId id="262"/>
            <p14:sldId id="263"/>
            <p14:sldId id="266"/>
            <p14:sldId id="268"/>
            <p14:sldId id="270"/>
            <p14:sldId id="271"/>
            <p14:sldId id="272"/>
            <p14:sldId id="27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p:cViewPr varScale="1">
        <p:scale>
          <a:sx n="113" d="100"/>
          <a:sy n="113" d="100"/>
        </p:scale>
        <p:origin x="1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9T21:01:16.650"/>
    </inkml:context>
    <inkml:brush xml:id="br0">
      <inkml:brushProperty name="width" value="0.035" units="cm"/>
      <inkml:brushProperty name="height" value="0.035" units="cm"/>
      <inkml:brushProperty name="color" value="#E71224"/>
    </inkml:brush>
  </inkml:definitions>
  <inkml:trace contextRef="#ctx0" brushRef="#br0">331 1272 24575,'51'1'0,"0"3"0,96 19 0,95 44 0,-192-55 0,1-2 0,1-2 0,92 2 0,8 0 0,-77-1 0,130 12 0,-159-19 0,0-2 0,69-8 0,-58 2 0,99 5 0,-97 3 0,87-10 0,-130 5 0,0-1 0,-1 0 0,1-2 0,-1 0 0,15-8 0,-9 4 0,34-11 0,-1 8 0,101-10 0,-40 8 0,63-8 0,-149 17 0,-1-1 0,45-18 0,-42 14 0,51-12 0,-56 16 0,0-1 0,-1-2 0,38-18 0,-48 21 0,-2 1 0,-1-1 0,1 0 0,-1-1 0,-1 0 0,1-1 0,19-19 0,-24 20 0,-1 0 0,0 0 0,0-1 0,-1 1 0,0-1 0,0 0 0,-1-1 0,-1 1 0,1-1 0,2-15 0,6-26 0,-6 30 0,-1 0 0,-1 0 0,-1 0 0,1-28 0,-6 34 0,1 1 0,-2-1 0,0 1 0,-1 0 0,0 0 0,-2 0 0,-6-14 0,-53-90 0,41 81 0,-1 2 0,-1 1 0,-2 1 0,-2 2 0,-1 0 0,-51-38 0,40 38 0,-1 2 0,-2 3 0,0 1 0,-2 2 0,-52-18 0,71 30 0,-1 2 0,0 0 0,0 2 0,-54-5 0,43 8 0,-56-11 0,-7-1 0,-357 6 0,291 12 0,-23 4 0,-326 53 0,336-29 0,81-12 0,52-10 0,1 2 0,-64 21 0,91-22 0,1 1 0,-19 12 0,24-13 0,-1 0 0,-1 0 0,-33 11 0,30-14 0,0 2 0,1 0 0,-1 1 0,2 1 0,-1 1 0,-32 25 0,46-33 0,-4 3 0,1 1 0,-1-1 0,1 1 0,0 1 0,1 0 0,-1 0 0,2 0 0,-1 1 0,-7 14 0,3-3 0,5-9 0,0 0 0,0 0 0,2 0 0,-1 1 0,1 0 0,-3 16 0,5-14 0,-1-1 0,-10 25 0,10-29 0,-1 0 0,2 1 0,-1-1 0,1 0 0,0 1 0,1-1 0,0 20 0,3-3 0,1 0 0,10 42 0,-9-57 0,0 1 0,0-1 0,1 0 0,0 0 0,1 0 0,0-1 0,1 1 0,8 8 0,24 27 0,2-3 0,1-1 0,76 57 0,-94-81 0,1-1 0,1-1 0,0-2 0,37 16 0,-53-26-1365,-4 0-5461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51F2-1EC1-4CDC-A5FC-9400087E6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043C8-6339-4F23-93B9-1A1A1DED1F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1CC71-3AEE-4963-A8FC-75A6B3871251}"/>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5" name="Footer Placeholder 4">
            <a:extLst>
              <a:ext uri="{FF2B5EF4-FFF2-40B4-BE49-F238E27FC236}">
                <a16:creationId xmlns:a16="http://schemas.microsoft.com/office/drawing/2014/main" id="{5C528571-96ED-4067-AB47-2D482EB3ED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E3F373-88EA-445B-98FB-6008EF1FEEBC}"/>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23547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F8B0-84D5-49FE-8E2B-51D028D3B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46DE55-82DF-4548-AF21-F207F24313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428A8-2676-42FE-B520-1FB5D15B70E5}"/>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5" name="Footer Placeholder 4">
            <a:extLst>
              <a:ext uri="{FF2B5EF4-FFF2-40B4-BE49-F238E27FC236}">
                <a16:creationId xmlns:a16="http://schemas.microsoft.com/office/drawing/2014/main" id="{94670649-6721-4A60-84AD-333DFDF7C0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12C3AA-07D0-4EE7-AC9B-A955BAB80069}"/>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249827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6A895-947D-4D68-A315-9470827FA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FCEBCD-1575-497E-9E82-D93ACCBACA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CF7EA-7BE1-4C77-B8DA-F0A129F6AE0E}"/>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5" name="Footer Placeholder 4">
            <a:extLst>
              <a:ext uri="{FF2B5EF4-FFF2-40B4-BE49-F238E27FC236}">
                <a16:creationId xmlns:a16="http://schemas.microsoft.com/office/drawing/2014/main" id="{1FAC26B3-622F-407F-B76E-C0C52950D1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454D52-CA8D-4BF5-9CAE-5B76C2DD73E7}"/>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227506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14AB-6910-44C5-BDBF-EEAF4C8A2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0884-AA85-49B3-AE13-09E508EE8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C142B-E575-478A-8E2B-0D09758027A7}"/>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5" name="Footer Placeholder 4">
            <a:extLst>
              <a:ext uri="{FF2B5EF4-FFF2-40B4-BE49-F238E27FC236}">
                <a16:creationId xmlns:a16="http://schemas.microsoft.com/office/drawing/2014/main" id="{9071C371-0C5B-42E0-9E11-8EF6C47790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44AE33-0395-43F7-B855-AE05B3ED6C6A}"/>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37148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26DF-5FC0-4C9C-AE2C-D551D7250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945E44-DC6C-42F0-AFC2-7975C7A01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1B4FE-46AE-4CB0-8AA8-5CB694672ED5}"/>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5" name="Footer Placeholder 4">
            <a:extLst>
              <a:ext uri="{FF2B5EF4-FFF2-40B4-BE49-F238E27FC236}">
                <a16:creationId xmlns:a16="http://schemas.microsoft.com/office/drawing/2014/main" id="{5BE7C31B-3A53-4772-B551-3A59204019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0F7245-68A9-4F97-9FA2-9F004006FF2D}"/>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253690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FDEF-6E6F-4257-AE63-96DFCA5A9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DB3A8-94B0-4D43-8167-98E0F674D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AFAEC-87F9-408F-AEC9-1C4670AEF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5E4EA-724C-40FD-BDA3-FD57AF7A06BC}"/>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6" name="Footer Placeholder 5">
            <a:extLst>
              <a:ext uri="{FF2B5EF4-FFF2-40B4-BE49-F238E27FC236}">
                <a16:creationId xmlns:a16="http://schemas.microsoft.com/office/drawing/2014/main" id="{B0128597-4AB9-4312-A80A-43703C91E0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96DD98-8DCE-430B-BB69-604D8566E65C}"/>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320573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7AD5-15FF-4037-AC1A-F228B8033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3E66B-CAFE-48F2-BB46-AFFD50C8F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4D095-3406-4CE3-A839-526323DDCD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C8F65-2ED8-4EED-BF01-3E6B72FE3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6377E-2267-4C6B-826F-C0D7C049D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BBD5F6-5DAD-4584-9A8C-41468B0ACE97}"/>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8" name="Footer Placeholder 7">
            <a:extLst>
              <a:ext uri="{FF2B5EF4-FFF2-40B4-BE49-F238E27FC236}">
                <a16:creationId xmlns:a16="http://schemas.microsoft.com/office/drawing/2014/main" id="{562C9686-E894-4F64-8862-74C402DBEF1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3191DD-2CAE-42F1-807B-7F3F0F6F3FC7}"/>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132586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6F1-129F-479F-8474-7BD25DF5A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63091-2B68-43CA-92CF-BDD4204C442D}"/>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4" name="Footer Placeholder 3">
            <a:extLst>
              <a:ext uri="{FF2B5EF4-FFF2-40B4-BE49-F238E27FC236}">
                <a16:creationId xmlns:a16="http://schemas.microsoft.com/office/drawing/2014/main" id="{810555B3-E0F2-4D97-88BB-B4F4D2C2E9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0A22333-C30A-43AF-A7AD-437E625C369D}"/>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90720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0D6D8-62D2-4CFF-816F-B251D45C7B60}"/>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3" name="Footer Placeholder 2">
            <a:extLst>
              <a:ext uri="{FF2B5EF4-FFF2-40B4-BE49-F238E27FC236}">
                <a16:creationId xmlns:a16="http://schemas.microsoft.com/office/drawing/2014/main" id="{6F7AA804-5C8B-4825-A93D-64C315F829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751D46-54B3-40D0-86E5-87E1F961E833}"/>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269728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84F5-E70E-40DA-B962-549F34183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C2BA7-7ED0-4C73-B334-AA4C4CE13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A07650-D3F8-4E30-8F37-D3B067BA1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66DA1-9353-4B20-A645-B223D5841EFA}"/>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6" name="Footer Placeholder 5">
            <a:extLst>
              <a:ext uri="{FF2B5EF4-FFF2-40B4-BE49-F238E27FC236}">
                <a16:creationId xmlns:a16="http://schemas.microsoft.com/office/drawing/2014/main" id="{80454AEC-D1F6-4E8A-A7E1-72F4B63E00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031138-B024-4C42-ACC9-86567DD8AC1E}"/>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10800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4B7E-5290-4F86-9924-1D25AF80E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924A2-6324-4C5D-B054-218F02FC44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5054C5B-BC55-47DF-9E08-4F9069F90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AD80A-B62A-4AFC-B662-E7C83141C87C}"/>
              </a:ext>
            </a:extLst>
          </p:cNvPr>
          <p:cNvSpPr>
            <a:spLocks noGrp="1"/>
          </p:cNvSpPr>
          <p:nvPr>
            <p:ph type="dt" sz="half" idx="10"/>
          </p:nvPr>
        </p:nvSpPr>
        <p:spPr/>
        <p:txBody>
          <a:bodyPr/>
          <a:lstStyle/>
          <a:p>
            <a:fld id="{39404829-CAF1-4EE3-B2B2-4EDF0A6F3466}" type="datetimeFigureOut">
              <a:rPr lang="en-US" smtClean="0"/>
              <a:t>8/22/23</a:t>
            </a:fld>
            <a:endParaRPr lang="en-US" dirty="0"/>
          </a:p>
        </p:txBody>
      </p:sp>
      <p:sp>
        <p:nvSpPr>
          <p:cNvPr id="6" name="Footer Placeholder 5">
            <a:extLst>
              <a:ext uri="{FF2B5EF4-FFF2-40B4-BE49-F238E27FC236}">
                <a16:creationId xmlns:a16="http://schemas.microsoft.com/office/drawing/2014/main" id="{11D37E51-2B64-4C63-BC18-AB9DA9C45E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18068B-3287-4737-93BC-2BF8E6F53D1C}"/>
              </a:ext>
            </a:extLst>
          </p:cNvPr>
          <p:cNvSpPr>
            <a:spLocks noGrp="1"/>
          </p:cNvSpPr>
          <p:nvPr>
            <p:ph type="sldNum" sz="quarter" idx="12"/>
          </p:nvPr>
        </p:nvSpPr>
        <p:spPr/>
        <p:txBody>
          <a:bodyPr/>
          <a:lstStyle/>
          <a:p>
            <a:fld id="{CEAD708A-E379-4A0C-8DE9-6230E5834E02}" type="slidenum">
              <a:rPr lang="en-US" smtClean="0"/>
              <a:t>‹#›</a:t>
            </a:fld>
            <a:endParaRPr lang="en-US" dirty="0"/>
          </a:p>
        </p:txBody>
      </p:sp>
    </p:spTree>
    <p:extLst>
      <p:ext uri="{BB962C8B-B14F-4D97-AF65-F5344CB8AC3E}">
        <p14:creationId xmlns:p14="http://schemas.microsoft.com/office/powerpoint/2010/main" val="397413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0724B-D5D7-4CF5-A50B-DE77B0C9E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16FE3-A24A-4637-98CB-2E5B3C307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3875A-D1EB-4E1C-AE4A-A6BAC7409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04829-CAF1-4EE3-B2B2-4EDF0A6F3466}" type="datetimeFigureOut">
              <a:rPr lang="en-US" smtClean="0"/>
              <a:t>8/22/23</a:t>
            </a:fld>
            <a:endParaRPr lang="en-US" dirty="0"/>
          </a:p>
        </p:txBody>
      </p:sp>
      <p:sp>
        <p:nvSpPr>
          <p:cNvPr id="5" name="Footer Placeholder 4">
            <a:extLst>
              <a:ext uri="{FF2B5EF4-FFF2-40B4-BE49-F238E27FC236}">
                <a16:creationId xmlns:a16="http://schemas.microsoft.com/office/drawing/2014/main" id="{F3DD75DA-8750-4D9D-BBC1-F385962BF5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3C61B4-5BFA-42D1-BAB7-91DCF3D5F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D708A-E379-4A0C-8DE9-6230E5834E02}" type="slidenum">
              <a:rPr lang="en-US" smtClean="0"/>
              <a:t>‹#›</a:t>
            </a:fld>
            <a:endParaRPr lang="en-US" dirty="0"/>
          </a:p>
        </p:txBody>
      </p:sp>
    </p:spTree>
    <p:extLst>
      <p:ext uri="{BB962C8B-B14F-4D97-AF65-F5344CB8AC3E}">
        <p14:creationId xmlns:p14="http://schemas.microsoft.com/office/powerpoint/2010/main" val="10303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478cc3fdea6d-005790.vbulletin.net/forum/main-foru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cid:image001.jpg@01D9A333.E753D1F0" TargetMode="External"/><Relationship Id="rId5" Type="http://schemas.openxmlformats.org/officeDocument/2006/relationships/image" Target="../media/image3.jpeg"/><Relationship Id="rId4" Type="http://schemas.openxmlformats.org/officeDocument/2006/relationships/hyperlink" Target="https://478cc3fdea6d-005790.vbulletin.net/forum/main-for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478cc3fdea6d-005790.vbulletin.net/forum/main-forum"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808578"/>
            <a:ext cx="3292524" cy="1234697"/>
          </a:xfrm>
          <a:prstGeom prst="rect">
            <a:avLst/>
          </a:prstGeom>
        </p:spPr>
      </p:pic>
      <p:cxnSp>
        <p:nvCxnSpPr>
          <p:cNvPr id="28" name="Straight Connector 25">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DA125"/>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sp>
        <p:nvSpPr>
          <p:cNvPr id="2" name="TextBox 1">
            <a:extLst>
              <a:ext uri="{FF2B5EF4-FFF2-40B4-BE49-F238E27FC236}">
                <a16:creationId xmlns:a16="http://schemas.microsoft.com/office/drawing/2014/main" id="{DAA23509-BC46-4FDC-A9CF-E3E5D21CB69C}"/>
              </a:ext>
            </a:extLst>
          </p:cNvPr>
          <p:cNvSpPr txBox="1"/>
          <p:nvPr/>
        </p:nvSpPr>
        <p:spPr>
          <a:xfrm>
            <a:off x="5446805" y="2410281"/>
            <a:ext cx="5561317" cy="1077218"/>
          </a:xfrm>
          <a:prstGeom prst="rect">
            <a:avLst/>
          </a:prstGeom>
          <a:noFill/>
        </p:spPr>
        <p:txBody>
          <a:bodyPr wrap="square" rtlCol="0">
            <a:spAutoFit/>
          </a:bodyPr>
          <a:lstStyle/>
          <a:p>
            <a:pPr algn="ctr"/>
            <a:r>
              <a:rPr lang="en-US" sz="3200" b="1" dirty="0">
                <a:latin typeface="Metropolis" panose="00000500000000000000" pitchFamily="50" charset="0"/>
              </a:rPr>
              <a:t>Members Forum</a:t>
            </a:r>
          </a:p>
          <a:p>
            <a:pPr algn="ctr"/>
            <a:r>
              <a:rPr lang="en-US" sz="3200" b="1" dirty="0">
                <a:latin typeface="Metropolis" panose="00000500000000000000" pitchFamily="50" charset="0"/>
              </a:rPr>
              <a:t>Access and Review</a:t>
            </a:r>
          </a:p>
        </p:txBody>
      </p:sp>
    </p:spTree>
    <p:extLst>
      <p:ext uri="{BB962C8B-B14F-4D97-AF65-F5344CB8AC3E}">
        <p14:creationId xmlns:p14="http://schemas.microsoft.com/office/powerpoint/2010/main" val="368935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pic>
        <p:nvPicPr>
          <p:cNvPr id="2" name="Picture 1">
            <a:extLst>
              <a:ext uri="{FF2B5EF4-FFF2-40B4-BE49-F238E27FC236}">
                <a16:creationId xmlns:a16="http://schemas.microsoft.com/office/drawing/2014/main" id="{1F527C6F-68E0-A859-4B39-447912A47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824" y="748281"/>
            <a:ext cx="6642100" cy="1629410"/>
          </a:xfrm>
          <a:prstGeom prst="rect">
            <a:avLst/>
          </a:prstGeom>
        </p:spPr>
      </p:pic>
      <p:sp>
        <p:nvSpPr>
          <p:cNvPr id="4" name="TextBox 3">
            <a:extLst>
              <a:ext uri="{FF2B5EF4-FFF2-40B4-BE49-F238E27FC236}">
                <a16:creationId xmlns:a16="http://schemas.microsoft.com/office/drawing/2014/main" id="{3B0E2350-0083-193D-2058-D7175A8460DF}"/>
              </a:ext>
            </a:extLst>
          </p:cNvPr>
          <p:cNvSpPr txBox="1"/>
          <p:nvPr/>
        </p:nvSpPr>
        <p:spPr>
          <a:xfrm>
            <a:off x="357519" y="1216737"/>
            <a:ext cx="4990658" cy="1308050"/>
          </a:xfrm>
          <a:prstGeom prst="rect">
            <a:avLst/>
          </a:prstGeom>
          <a:noFill/>
        </p:spPr>
        <p:txBody>
          <a:bodyPr wrap="square">
            <a:spAutoFit/>
          </a:bodyPr>
          <a:lstStyle/>
          <a:p>
            <a:pPr algn="ctr"/>
            <a:r>
              <a:rPr lang="en-US" sz="2400" b="1" dirty="0"/>
              <a:t>Review the Basics</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Adding A NEW TOPIC</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To post something – go to a Topic Area and select the NEW TOPIC button.</a:t>
            </a:r>
          </a:p>
        </p:txBody>
      </p:sp>
      <p:pic>
        <p:nvPicPr>
          <p:cNvPr id="5" name="Picture 4">
            <a:extLst>
              <a:ext uri="{FF2B5EF4-FFF2-40B4-BE49-F238E27FC236}">
                <a16:creationId xmlns:a16="http://schemas.microsoft.com/office/drawing/2014/main" id="{4DCB7DEA-AB99-E9C8-0426-6AB561EB14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763" y="2734943"/>
            <a:ext cx="6492545" cy="2550231"/>
          </a:xfrm>
          <a:prstGeom prst="rect">
            <a:avLst/>
          </a:prstGeom>
        </p:spPr>
      </p:pic>
      <p:sp>
        <p:nvSpPr>
          <p:cNvPr id="8" name="TextBox 7">
            <a:extLst>
              <a:ext uri="{FF2B5EF4-FFF2-40B4-BE49-F238E27FC236}">
                <a16:creationId xmlns:a16="http://schemas.microsoft.com/office/drawing/2014/main" id="{7701ADC3-40E0-BA1C-7B7A-03BFEDB2F032}"/>
              </a:ext>
            </a:extLst>
          </p:cNvPr>
          <p:cNvSpPr txBox="1"/>
          <p:nvPr/>
        </p:nvSpPr>
        <p:spPr>
          <a:xfrm>
            <a:off x="389404" y="2666448"/>
            <a:ext cx="4990658" cy="523220"/>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Then fill in the information on the New Topic screen that opens under Create New Topic.</a:t>
            </a:r>
          </a:p>
        </p:txBody>
      </p:sp>
      <p:sp>
        <p:nvSpPr>
          <p:cNvPr id="11" name="TextBox 10">
            <a:extLst>
              <a:ext uri="{FF2B5EF4-FFF2-40B4-BE49-F238E27FC236}">
                <a16:creationId xmlns:a16="http://schemas.microsoft.com/office/drawing/2014/main" id="{400383CE-CF1C-7038-F07B-B214E5B6FDD2}"/>
              </a:ext>
            </a:extLst>
          </p:cNvPr>
          <p:cNvSpPr txBox="1"/>
          <p:nvPr/>
        </p:nvSpPr>
        <p:spPr>
          <a:xfrm>
            <a:off x="303211" y="3331329"/>
            <a:ext cx="4990658" cy="1600438"/>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Once you have filled it in – select POST button (circled in RED) on the bottom of the screen and the Topic will be posted for everyone to see – an email will also go out to members saying that a new topic has been posted.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In Addition – when anyone responds to that post you will be notified of their response via email.</a:t>
            </a:r>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DA3CE3AA-23A6-F756-885B-242FDBC51613}"/>
                  </a:ext>
                </a:extLst>
              </p14:cNvPr>
              <p14:cNvContentPartPr/>
              <p14:nvPr/>
            </p14:nvContentPartPr>
            <p14:xfrm>
              <a:off x="10800209" y="4911488"/>
              <a:ext cx="1243800" cy="522000"/>
            </p14:xfrm>
          </p:contentPart>
        </mc:Choice>
        <mc:Fallback xmlns="">
          <p:pic>
            <p:nvPicPr>
              <p:cNvPr id="12" name="Ink 11">
                <a:extLst>
                  <a:ext uri="{FF2B5EF4-FFF2-40B4-BE49-F238E27FC236}">
                    <a16:creationId xmlns:a16="http://schemas.microsoft.com/office/drawing/2014/main" id="{DA3CE3AA-23A6-F756-885B-242FDBC51613}"/>
                  </a:ext>
                </a:extLst>
              </p:cNvPr>
              <p:cNvPicPr/>
              <p:nvPr/>
            </p:nvPicPr>
            <p:blipFill>
              <a:blip r:embed="rId7"/>
              <a:stretch>
                <a:fillRect/>
              </a:stretch>
            </p:blipFill>
            <p:spPr>
              <a:xfrm>
                <a:off x="10794089" y="4905368"/>
                <a:ext cx="1256040" cy="534240"/>
              </a:xfrm>
              <a:prstGeom prst="rect">
                <a:avLst/>
              </a:prstGeom>
            </p:spPr>
          </p:pic>
        </mc:Fallback>
      </mc:AlternateContent>
    </p:spTree>
    <p:extLst>
      <p:ext uri="{BB962C8B-B14F-4D97-AF65-F5344CB8AC3E}">
        <p14:creationId xmlns:p14="http://schemas.microsoft.com/office/powerpoint/2010/main" val="59158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sp>
        <p:nvSpPr>
          <p:cNvPr id="4" name="TextBox 3">
            <a:extLst>
              <a:ext uri="{FF2B5EF4-FFF2-40B4-BE49-F238E27FC236}">
                <a16:creationId xmlns:a16="http://schemas.microsoft.com/office/drawing/2014/main" id="{3B0E2350-0083-193D-2058-D7175A8460DF}"/>
              </a:ext>
            </a:extLst>
          </p:cNvPr>
          <p:cNvSpPr txBox="1"/>
          <p:nvPr/>
        </p:nvSpPr>
        <p:spPr>
          <a:xfrm>
            <a:off x="357518" y="1216737"/>
            <a:ext cx="11159434" cy="2616101"/>
          </a:xfrm>
          <a:prstGeom prst="rect">
            <a:avLst/>
          </a:prstGeom>
          <a:noFill/>
        </p:spPr>
        <p:txBody>
          <a:bodyPr wrap="square">
            <a:spAutoFit/>
          </a:bodyPr>
          <a:lstStyle/>
          <a:p>
            <a:pPr algn="ctr"/>
            <a:r>
              <a:rPr lang="en-US" sz="2400" b="1" dirty="0"/>
              <a:t>Review the Basics</a:t>
            </a:r>
          </a:p>
          <a:p>
            <a:pPr algn="ctr"/>
            <a:endParaRPr lang="en-US" sz="1600" b="1" dirty="0"/>
          </a:p>
          <a:p>
            <a:pPr marL="285750" indent="-285750">
              <a:buFont typeface="Arial" panose="020B0604020202020204" pitchFamily="34" charset="0"/>
              <a:buChar char="•"/>
            </a:pPr>
            <a:r>
              <a:rPr lang="en-US" dirty="0"/>
              <a:t>When a member creates a new post on a topic you have subscribed to, you will receive an email notification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simply click on the link in the email and you will be taken to the new post.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The Appendix for other helpful hints</a:t>
            </a:r>
          </a:p>
          <a:p>
            <a:endParaRPr lang="en-US" dirty="0"/>
          </a:p>
          <a:p>
            <a:pPr algn="ctr"/>
            <a:endParaRPr lang="en-US" sz="1600" b="1" dirty="0"/>
          </a:p>
        </p:txBody>
      </p:sp>
    </p:spTree>
    <p:extLst>
      <p:ext uri="{BB962C8B-B14F-4D97-AF65-F5344CB8AC3E}">
        <p14:creationId xmlns:p14="http://schemas.microsoft.com/office/powerpoint/2010/main" val="202783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sp>
        <p:nvSpPr>
          <p:cNvPr id="3" name="TextBox 2">
            <a:extLst>
              <a:ext uri="{FF2B5EF4-FFF2-40B4-BE49-F238E27FC236}">
                <a16:creationId xmlns:a16="http://schemas.microsoft.com/office/drawing/2014/main" id="{A29C2748-007A-6A13-7BA7-7B7CC3B17FE2}"/>
              </a:ext>
            </a:extLst>
          </p:cNvPr>
          <p:cNvSpPr txBox="1"/>
          <p:nvPr/>
        </p:nvSpPr>
        <p:spPr>
          <a:xfrm>
            <a:off x="2164611" y="835365"/>
            <a:ext cx="8436935" cy="1615827"/>
          </a:xfrm>
          <a:prstGeom prst="rect">
            <a:avLst/>
          </a:prstGeom>
          <a:noFill/>
        </p:spPr>
        <p:txBody>
          <a:bodyPr wrap="square">
            <a:sp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rPr>
              <a:t>Demo</a:t>
            </a:r>
          </a:p>
          <a:p>
            <a:pPr marL="0" marR="0">
              <a:spcBef>
                <a:spcPts val="0"/>
              </a:spcBef>
              <a:spcAft>
                <a:spcPts val="0"/>
              </a:spcAft>
            </a:pPr>
            <a:endParaRPr lang="en-US" sz="1600" b="1" dirty="0">
              <a:solidFill>
                <a:schemeClr val="accent1"/>
              </a:solidFill>
              <a:latin typeface="Calibri" panose="020F0502020204030204" pitchFamily="34" charset="0"/>
              <a:ea typeface="Calibri" panose="020F0502020204030204" pitchFamily="34" charset="0"/>
            </a:endParaRPr>
          </a:p>
          <a:p>
            <a:pPr marL="0" marR="0">
              <a:spcBef>
                <a:spcPts val="0"/>
              </a:spcBef>
              <a:spcAft>
                <a:spcPts val="0"/>
              </a:spcAft>
            </a:pPr>
            <a:endParaRPr lang="en-US" sz="1600" b="1" dirty="0">
              <a:solidFill>
                <a:schemeClr val="accent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b="1" dirty="0">
              <a:solidFill>
                <a:schemeClr val="accent1"/>
              </a:solidFill>
              <a:latin typeface="Calibri" panose="020F0502020204030204" pitchFamily="34" charset="0"/>
              <a:ea typeface="Calibri" panose="020F0502020204030204" pitchFamily="34" charset="0"/>
            </a:endParaRPr>
          </a:p>
          <a:p>
            <a:pPr marL="0" marR="0">
              <a:spcBef>
                <a:spcPts val="0"/>
              </a:spcBef>
              <a:spcAft>
                <a:spcPts val="0"/>
              </a:spcAft>
            </a:pPr>
            <a:endParaRPr lang="en-US" sz="1600" b="1" dirty="0">
              <a:solidFill>
                <a:schemeClr val="accent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chemeClr val="accent1"/>
                </a:solidFill>
                <a:effectLst/>
                <a:latin typeface="Calibri" panose="020F0502020204030204" pitchFamily="34" charset="0"/>
                <a:ea typeface="Calibri" panose="020F0502020204030204" pitchFamily="34" charset="0"/>
                <a:hlinkClick r:id="rId4"/>
              </a:rPr>
              <a:t>https://478cc3fdea6d-005790.vbulletin.net/forum/main-forum</a:t>
            </a:r>
            <a:endParaRPr lang="en-US" sz="1100" dirty="0">
              <a:solidFill>
                <a:schemeClr val="accent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176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sp>
        <p:nvSpPr>
          <p:cNvPr id="4" name="TextBox 3">
            <a:extLst>
              <a:ext uri="{FF2B5EF4-FFF2-40B4-BE49-F238E27FC236}">
                <a16:creationId xmlns:a16="http://schemas.microsoft.com/office/drawing/2014/main" id="{3B0E2350-0083-193D-2058-D7175A8460DF}"/>
              </a:ext>
            </a:extLst>
          </p:cNvPr>
          <p:cNvSpPr txBox="1"/>
          <p:nvPr/>
        </p:nvSpPr>
        <p:spPr>
          <a:xfrm>
            <a:off x="3313892" y="878566"/>
            <a:ext cx="4990658" cy="830997"/>
          </a:xfrm>
          <a:prstGeom prst="rect">
            <a:avLst/>
          </a:prstGeom>
          <a:noFill/>
        </p:spPr>
        <p:txBody>
          <a:bodyPr wrap="square">
            <a:spAutoFit/>
          </a:bodyPr>
          <a:lstStyle/>
          <a:p>
            <a:pPr marL="0" marR="0">
              <a:spcBef>
                <a:spcPts val="0"/>
              </a:spcBef>
              <a:spcAft>
                <a:spcPts val="0"/>
              </a:spcAft>
            </a:pPr>
            <a:endParaRPr lang="en-US" sz="1600" b="1"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3200" dirty="0">
                <a:effectLst/>
                <a:latin typeface="Calibri" panose="020F0502020204030204" pitchFamily="34" charset="0"/>
                <a:ea typeface="Calibri" panose="020F0502020204030204" pitchFamily="34" charset="0"/>
              </a:rPr>
              <a:t>Topics</a:t>
            </a:r>
          </a:p>
        </p:txBody>
      </p:sp>
      <p:sp>
        <p:nvSpPr>
          <p:cNvPr id="2" name="TextBox 1">
            <a:extLst>
              <a:ext uri="{FF2B5EF4-FFF2-40B4-BE49-F238E27FC236}">
                <a16:creationId xmlns:a16="http://schemas.microsoft.com/office/drawing/2014/main" id="{7FAE071A-C9A0-401B-DB5E-BF3F70D8626B}"/>
              </a:ext>
            </a:extLst>
          </p:cNvPr>
          <p:cNvSpPr txBox="1"/>
          <p:nvPr/>
        </p:nvSpPr>
        <p:spPr>
          <a:xfrm>
            <a:off x="652567" y="1882384"/>
            <a:ext cx="10449442" cy="3693319"/>
          </a:xfrm>
          <a:prstGeom prst="rect">
            <a:avLst/>
          </a:prstGeom>
          <a:noFill/>
        </p:spPr>
        <p:txBody>
          <a:bodyPr wrap="square" rtlCol="0">
            <a:spAutoFit/>
          </a:bodyPr>
          <a:lstStyle/>
          <a:p>
            <a:pPr marL="342900" indent="-342900">
              <a:buFont typeface="Arial" panose="020B0604020202020204" pitchFamily="34" charset="0"/>
              <a:buChar char="•"/>
            </a:pPr>
            <a:r>
              <a:rPr lang="en-US" sz="2000" dirty="0"/>
              <a:t>Compensation- Employee comp</a:t>
            </a:r>
          </a:p>
          <a:p>
            <a:pPr marL="342900" indent="-342900">
              <a:buFont typeface="Arial" panose="020B0604020202020204" pitchFamily="34" charset="0"/>
              <a:buChar char="•"/>
            </a:pPr>
            <a:r>
              <a:rPr lang="en-US" sz="2000" dirty="0"/>
              <a:t>Plan Opportunities- Plans you don’t want but another member may</a:t>
            </a:r>
          </a:p>
          <a:p>
            <a:pPr marL="342900" indent="-342900">
              <a:buFont typeface="Arial" panose="020B0604020202020204" pitchFamily="34" charset="0"/>
              <a:buChar char="•"/>
            </a:pPr>
            <a:r>
              <a:rPr lang="en-US" sz="2000" dirty="0"/>
              <a:t>Recordkeepers- Anything pertaining to a Recordkeeper</a:t>
            </a:r>
          </a:p>
          <a:p>
            <a:pPr marL="342900" indent="-342900">
              <a:buFont typeface="Arial" panose="020B0604020202020204" pitchFamily="34" charset="0"/>
              <a:buChar char="•"/>
            </a:pPr>
            <a:r>
              <a:rPr lang="en-US" sz="2000" dirty="0"/>
              <a:t>Technical Questions- Plan Design and Administration</a:t>
            </a:r>
          </a:p>
          <a:p>
            <a:pPr marL="342900" indent="-342900">
              <a:buFont typeface="Arial" panose="020B0604020202020204" pitchFamily="34" charset="0"/>
              <a:buChar char="•"/>
            </a:pPr>
            <a:r>
              <a:rPr lang="en-US" sz="2000" dirty="0"/>
              <a:t>Practice Management- HR, 3(16), Restatements, Efficiencies </a:t>
            </a:r>
          </a:p>
          <a:p>
            <a:pPr marL="342900" indent="-342900">
              <a:buFont typeface="Arial" panose="020B0604020202020204" pitchFamily="34" charset="0"/>
              <a:buChar char="•"/>
            </a:pPr>
            <a:r>
              <a:rPr lang="en-US" sz="2000" dirty="0"/>
              <a:t>Staffing- Exit Interviews, Recognition, Employee Retention Programs</a:t>
            </a:r>
          </a:p>
          <a:p>
            <a:pPr marL="342900" indent="-342900">
              <a:buFont typeface="Arial" panose="020B0604020202020204" pitchFamily="34" charset="0"/>
              <a:buChar char="•"/>
            </a:pPr>
            <a:r>
              <a:rPr lang="en-US" sz="2000" dirty="0"/>
              <a:t>Useful Information/Shared Info</a:t>
            </a:r>
          </a:p>
          <a:p>
            <a:pPr marL="342900" indent="-342900">
              <a:buFont typeface="Arial" panose="020B0604020202020204" pitchFamily="34" charset="0"/>
              <a:buChar char="•"/>
            </a:pPr>
            <a:r>
              <a:rPr lang="en-US" sz="2000" dirty="0"/>
              <a:t>Other?</a:t>
            </a:r>
          </a:p>
          <a:p>
            <a:pPr marL="342900" indent="-342900">
              <a:buFont typeface="Arial" panose="020B0604020202020204" pitchFamily="34" charset="0"/>
              <a:buChar char="•"/>
            </a:pPr>
            <a:r>
              <a:rPr lang="en-US" sz="2000" dirty="0"/>
              <a:t>Ann’s Emails?</a:t>
            </a:r>
          </a:p>
          <a:p>
            <a:endParaRPr lang="en-US" dirty="0"/>
          </a:p>
          <a:p>
            <a:endParaRPr lang="en-US" dirty="0"/>
          </a:p>
          <a:p>
            <a:endParaRPr lang="en-US" dirty="0"/>
          </a:p>
        </p:txBody>
      </p:sp>
    </p:spTree>
    <p:extLst>
      <p:ext uri="{BB962C8B-B14F-4D97-AF65-F5344CB8AC3E}">
        <p14:creationId xmlns:p14="http://schemas.microsoft.com/office/powerpoint/2010/main" val="40379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sp>
        <p:nvSpPr>
          <p:cNvPr id="4" name="TextBox 3">
            <a:extLst>
              <a:ext uri="{FF2B5EF4-FFF2-40B4-BE49-F238E27FC236}">
                <a16:creationId xmlns:a16="http://schemas.microsoft.com/office/drawing/2014/main" id="{3B0E2350-0083-193D-2058-D7175A8460DF}"/>
              </a:ext>
            </a:extLst>
          </p:cNvPr>
          <p:cNvSpPr txBox="1"/>
          <p:nvPr/>
        </p:nvSpPr>
        <p:spPr>
          <a:xfrm>
            <a:off x="357518" y="1216737"/>
            <a:ext cx="8113303" cy="3739485"/>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Likes/Dislikes/Improvements</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Existing Users</a:t>
            </a:r>
          </a:p>
          <a:p>
            <a:pPr marL="285750" marR="0" indent="-28575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Others</a:t>
            </a:r>
          </a:p>
          <a:p>
            <a:pPr marL="0" marR="0">
              <a:spcBef>
                <a:spcPts val="0"/>
              </a:spcBef>
              <a:spcAft>
                <a:spcPts val="0"/>
              </a:spcAft>
            </a:pPr>
            <a:endParaRPr lang="en-US" sz="20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latin typeface="Calibri" panose="020F0502020204030204" pitchFamily="34" charset="0"/>
                <a:ea typeface="Calibri" panose="020F0502020204030204" pitchFamily="34" charset="0"/>
              </a:rPr>
              <a:t>Training/Rollout</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Ann will distribute these slides</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Will do a better job with new members</a:t>
            </a:r>
          </a:p>
          <a:p>
            <a:pPr marL="0" marR="0">
              <a:spcBef>
                <a:spcPts val="0"/>
              </a:spcBef>
              <a:spcAft>
                <a:spcPts val="0"/>
              </a:spcAft>
            </a:pPr>
            <a:endParaRPr lang="en-US" sz="2000" b="1" dirty="0">
              <a:latin typeface="Calibri" panose="020F0502020204030204" pitchFamily="34" charset="0"/>
              <a:ea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rPr>
              <a:t>Success Factors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Everyone must be set up and ready to go by Sept. 8th</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Everyone must use</a:t>
            </a:r>
          </a:p>
          <a:p>
            <a:pPr marL="285750" marR="0" indent="-28575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rPr>
              <a:t>Everyone must commit to not using email- asking and responding</a:t>
            </a: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17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1" y="101102"/>
            <a:ext cx="3657607" cy="1371603"/>
          </a:xfrm>
          <a:prstGeom prst="rect">
            <a:avLst/>
          </a:prstGeom>
        </p:spPr>
      </p:pic>
      <p:sp>
        <p:nvSpPr>
          <p:cNvPr id="4" name="TextBox 3">
            <a:extLst>
              <a:ext uri="{FF2B5EF4-FFF2-40B4-BE49-F238E27FC236}">
                <a16:creationId xmlns:a16="http://schemas.microsoft.com/office/drawing/2014/main" id="{B84A6859-8F85-C197-4346-6D38D4E299F4}"/>
              </a:ext>
            </a:extLst>
          </p:cNvPr>
          <p:cNvSpPr txBox="1"/>
          <p:nvPr/>
        </p:nvSpPr>
        <p:spPr>
          <a:xfrm>
            <a:off x="803083" y="1905038"/>
            <a:ext cx="8377127" cy="923330"/>
          </a:xfrm>
          <a:prstGeom prst="rect">
            <a:avLst/>
          </a:prstGeom>
          <a:noFill/>
        </p:spPr>
        <p:txBody>
          <a:bodyPr wrap="square">
            <a:spAutoFit/>
          </a:bodyPr>
          <a:lstStyle/>
          <a:p>
            <a:pPr algn="ctr"/>
            <a:r>
              <a:rPr lang="en-US" sz="2400" b="1" dirty="0"/>
              <a:t>Appendix</a:t>
            </a:r>
          </a:p>
          <a:p>
            <a:endParaRPr lang="en-US" sz="1600" b="1" dirty="0"/>
          </a:p>
          <a:p>
            <a:endParaRPr lang="en-US" sz="1400" dirty="0"/>
          </a:p>
        </p:txBody>
      </p:sp>
    </p:spTree>
    <p:extLst>
      <p:ext uri="{BB962C8B-B14F-4D97-AF65-F5344CB8AC3E}">
        <p14:creationId xmlns:p14="http://schemas.microsoft.com/office/powerpoint/2010/main" val="216699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sp>
        <p:nvSpPr>
          <p:cNvPr id="3" name="TextBox 2">
            <a:extLst>
              <a:ext uri="{FF2B5EF4-FFF2-40B4-BE49-F238E27FC236}">
                <a16:creationId xmlns:a16="http://schemas.microsoft.com/office/drawing/2014/main" id="{A29C2748-007A-6A13-7BA7-7B7CC3B17FE2}"/>
              </a:ext>
            </a:extLst>
          </p:cNvPr>
          <p:cNvSpPr txBox="1"/>
          <p:nvPr/>
        </p:nvSpPr>
        <p:spPr>
          <a:xfrm>
            <a:off x="2164611" y="835365"/>
            <a:ext cx="8436935" cy="4662815"/>
          </a:xfrm>
          <a:prstGeom prst="rect">
            <a:avLst/>
          </a:prstGeom>
          <a:noFill/>
        </p:spPr>
        <p:txBody>
          <a:bodyPr wrap="square">
            <a:spAutoFit/>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Other Information and Details on Using the Forum</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Anyone that posts a TOPIC or creates a REPLY to any post will automatically be subscribed to that topic.  That means that you will receive notifications of activity on that post. </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You can SUBSCRIBE to anything on the forum by simply selecting the subscribe button that appears on every topic page – so if you are interested in the discussion – but don’t want to participate you can be notified of activity in that area.</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You can upload images, URLs and other files to share with the group in any topic area.</a:t>
            </a:r>
            <a:r>
              <a:rPr lang="en-US" sz="110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Every registered Forum user in all categories has their posting and responding activity tracked by the forum – those numbers appear on every post page and are readily visible to everyone. </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On the RIGHT SIDE of the main Forum page, you will also see a list of CHANNELS – which is the list of all of the main topic areas on the entire Forum – this is a quick way to jump to an area of interest</a:t>
            </a:r>
            <a:r>
              <a:rPr lang="en-US" sz="1200" dirty="0">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pP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 At the very bottom of the main Forum page is a box that says “What’s Going On” – this will show you who is currently on the Forum besides yourself. </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If you click on any Members Name – you will go to their profile page where you can message them privately and see what their last post was as well</a:t>
            </a:r>
            <a:r>
              <a:rPr lang="en-US" sz="1200" dirty="0">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If you go to your own profile page you can also see what you are subscribed to and also your own posting details.</a:t>
            </a:r>
            <a:endParaRPr lang="en-US" sz="11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If all else fails - you can reach out to Peter directly at </a:t>
            </a:r>
            <a:r>
              <a:rPr lang="en-US" sz="1200" dirty="0">
                <a:solidFill>
                  <a:schemeClr val="accent1"/>
                </a:solidFill>
                <a:effectLst/>
                <a:latin typeface="Calibri" panose="020F0502020204030204" pitchFamily="34" charset="0"/>
                <a:ea typeface="Calibri" panose="020F0502020204030204" pitchFamily="34" charset="0"/>
              </a:rPr>
              <a:t>peter@sunraydirect.com.</a:t>
            </a:r>
            <a:endParaRPr lang="en-US" sz="1100" dirty="0">
              <a:solidFill>
                <a:schemeClr val="accent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4766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1" y="101102"/>
            <a:ext cx="3657607" cy="1371603"/>
          </a:xfrm>
          <a:prstGeom prst="rect">
            <a:avLst/>
          </a:prstGeom>
        </p:spPr>
      </p:pic>
      <p:sp>
        <p:nvSpPr>
          <p:cNvPr id="4" name="TextBox 3">
            <a:extLst>
              <a:ext uri="{FF2B5EF4-FFF2-40B4-BE49-F238E27FC236}">
                <a16:creationId xmlns:a16="http://schemas.microsoft.com/office/drawing/2014/main" id="{B84A6859-8F85-C197-4346-6D38D4E299F4}"/>
              </a:ext>
            </a:extLst>
          </p:cNvPr>
          <p:cNvSpPr txBox="1"/>
          <p:nvPr/>
        </p:nvSpPr>
        <p:spPr>
          <a:xfrm>
            <a:off x="803083" y="1905038"/>
            <a:ext cx="8377127" cy="3016210"/>
          </a:xfrm>
          <a:prstGeom prst="rect">
            <a:avLst/>
          </a:prstGeom>
          <a:noFill/>
        </p:spPr>
        <p:txBody>
          <a:bodyPr wrap="square">
            <a:spAutoFit/>
          </a:bodyPr>
          <a:lstStyle/>
          <a:p>
            <a:pPr algn="ctr"/>
            <a:r>
              <a:rPr lang="en-US" sz="2400" b="1" dirty="0"/>
              <a:t>Agenda</a:t>
            </a:r>
          </a:p>
          <a:p>
            <a:endParaRPr lang="en-US" sz="1600" b="1" dirty="0"/>
          </a:p>
          <a:p>
            <a:pPr marL="342900" indent="-342900">
              <a:buFont typeface="+mj-lt"/>
              <a:buAutoNum type="arabicPeriod"/>
            </a:pPr>
            <a:r>
              <a:rPr lang="en-US" sz="2000" dirty="0"/>
              <a:t>Review the Basics</a:t>
            </a:r>
          </a:p>
          <a:p>
            <a:pPr marL="342900" indent="-342900">
              <a:buFont typeface="+mj-lt"/>
              <a:buAutoNum type="arabicPeriod"/>
            </a:pPr>
            <a:r>
              <a:rPr lang="en-US" sz="2000" dirty="0"/>
              <a:t>Demo</a:t>
            </a:r>
          </a:p>
          <a:p>
            <a:pPr marL="342900" indent="-342900">
              <a:buFont typeface="+mj-lt"/>
              <a:buAutoNum type="arabicPeriod"/>
            </a:pPr>
            <a:r>
              <a:rPr lang="en-US" sz="2000" dirty="0"/>
              <a:t>Topics</a:t>
            </a:r>
          </a:p>
          <a:p>
            <a:pPr marL="342900" indent="-342900">
              <a:buFont typeface="+mj-lt"/>
              <a:buAutoNum type="arabicPeriod"/>
            </a:pPr>
            <a:r>
              <a:rPr lang="en-US" sz="2000" dirty="0"/>
              <a:t>Likes/Dislikes/Improvements</a:t>
            </a:r>
          </a:p>
          <a:p>
            <a:pPr marL="342900" indent="-342900">
              <a:buFont typeface="+mj-lt"/>
              <a:buAutoNum type="arabicPeriod"/>
            </a:pPr>
            <a:r>
              <a:rPr lang="en-US" sz="2000" dirty="0"/>
              <a:t>Training/Rollout</a:t>
            </a:r>
          </a:p>
          <a:p>
            <a:pPr marL="342900" indent="-342900">
              <a:buFont typeface="+mj-lt"/>
              <a:buAutoNum type="arabicPeriod"/>
            </a:pPr>
            <a:r>
              <a:rPr lang="en-US" sz="2000" dirty="0"/>
              <a:t>Success Factors</a:t>
            </a:r>
          </a:p>
          <a:p>
            <a:endParaRPr lang="en-US" sz="1600" dirty="0"/>
          </a:p>
          <a:p>
            <a:endParaRPr lang="en-US" sz="1400" dirty="0"/>
          </a:p>
        </p:txBody>
      </p:sp>
    </p:spTree>
    <p:extLst>
      <p:ext uri="{BB962C8B-B14F-4D97-AF65-F5344CB8AC3E}">
        <p14:creationId xmlns:p14="http://schemas.microsoft.com/office/powerpoint/2010/main" val="408715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1" y="101102"/>
            <a:ext cx="3657607" cy="1371603"/>
          </a:xfrm>
          <a:prstGeom prst="rect">
            <a:avLst/>
          </a:prstGeom>
        </p:spPr>
      </p:pic>
      <p:sp>
        <p:nvSpPr>
          <p:cNvPr id="4" name="TextBox 3">
            <a:extLst>
              <a:ext uri="{FF2B5EF4-FFF2-40B4-BE49-F238E27FC236}">
                <a16:creationId xmlns:a16="http://schemas.microsoft.com/office/drawing/2014/main" id="{B84A6859-8F85-C197-4346-6D38D4E299F4}"/>
              </a:ext>
            </a:extLst>
          </p:cNvPr>
          <p:cNvSpPr txBox="1"/>
          <p:nvPr/>
        </p:nvSpPr>
        <p:spPr>
          <a:xfrm>
            <a:off x="242101" y="1286420"/>
            <a:ext cx="8377127" cy="2462213"/>
          </a:xfrm>
          <a:prstGeom prst="rect">
            <a:avLst/>
          </a:prstGeom>
          <a:noFill/>
        </p:spPr>
        <p:txBody>
          <a:bodyPr wrap="square">
            <a:spAutoFit/>
          </a:bodyPr>
          <a:lstStyle/>
          <a:p>
            <a:pPr algn="ctr"/>
            <a:r>
              <a:rPr lang="en-US" sz="2400" b="1" dirty="0"/>
              <a:t>Review the Basics</a:t>
            </a:r>
          </a:p>
          <a:p>
            <a:endParaRPr lang="en-US" sz="1600" b="1" dirty="0"/>
          </a:p>
          <a:p>
            <a:r>
              <a:rPr lang="en-US" sz="1600" b="1" dirty="0"/>
              <a:t>Sign-up Procedure</a:t>
            </a:r>
          </a:p>
          <a:p>
            <a:r>
              <a:rPr lang="en-US" sz="1400" dirty="0"/>
              <a:t>These are the instructions for logging into the Cerrado Group Forum.  </a:t>
            </a:r>
          </a:p>
          <a:p>
            <a:r>
              <a:rPr lang="en-US" sz="1400" dirty="0"/>
              <a:t>The process is pretty straightforward and should only take a couple of minutes, </a:t>
            </a:r>
          </a:p>
          <a:p>
            <a:r>
              <a:rPr lang="en-US" sz="1400" dirty="0"/>
              <a:t>and a couple of emails.</a:t>
            </a:r>
          </a:p>
          <a:p>
            <a:r>
              <a:rPr lang="en-US" sz="1400" dirty="0"/>
              <a:t>The address for the forum is:</a:t>
            </a:r>
          </a:p>
          <a:p>
            <a:r>
              <a:rPr lang="en-US" sz="1400" dirty="0">
                <a:hlinkClick r:id="rId4"/>
              </a:rPr>
              <a:t>https://478cc3fdea6d-005790.vbulletin.net/forum/main-forum</a:t>
            </a:r>
            <a:endParaRPr lang="en-US" sz="1400" dirty="0"/>
          </a:p>
          <a:p>
            <a:endParaRPr lang="en-US" sz="1400" dirty="0"/>
          </a:p>
          <a:p>
            <a:r>
              <a:rPr lang="en-US" sz="1400" dirty="0"/>
              <a:t>When you get to the forum page you will need to “sign-up” to register. </a:t>
            </a:r>
          </a:p>
        </p:txBody>
      </p:sp>
      <p:sp>
        <p:nvSpPr>
          <p:cNvPr id="8" name="TextBox 7">
            <a:extLst>
              <a:ext uri="{FF2B5EF4-FFF2-40B4-BE49-F238E27FC236}">
                <a16:creationId xmlns:a16="http://schemas.microsoft.com/office/drawing/2014/main" id="{32E53A6B-02EB-F990-F819-AA327718FD67}"/>
              </a:ext>
            </a:extLst>
          </p:cNvPr>
          <p:cNvSpPr txBox="1"/>
          <p:nvPr/>
        </p:nvSpPr>
        <p:spPr>
          <a:xfrm>
            <a:off x="242101" y="3761619"/>
            <a:ext cx="6095114" cy="1384995"/>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Please fill in the required information and submit it. Once you submit the registration, </a:t>
            </a:r>
            <a:r>
              <a:rPr lang="en-US" sz="1400" dirty="0">
                <a:latin typeface="Calibri" panose="020F0502020204030204" pitchFamily="34" charset="0"/>
                <a:ea typeface="Calibri" panose="020F0502020204030204" pitchFamily="34" charset="0"/>
              </a:rPr>
              <a:t>Sunray </a:t>
            </a:r>
            <a:r>
              <a:rPr lang="en-US" sz="1400" dirty="0">
                <a:effectLst/>
                <a:latin typeface="Calibri" panose="020F0502020204030204" pitchFamily="34" charset="0"/>
                <a:ea typeface="Calibri" panose="020F0502020204030204" pitchFamily="34" charset="0"/>
              </a:rPr>
              <a:t>will be notified that you did. You will also get an email asking you to confirm your email address. Once you do this Peter will then be able to “approve” your membership to the site – you will also get an email notifying you of the approval. Once that happens you can log in to the site and begin using the forum. </a:t>
            </a:r>
          </a:p>
        </p:txBody>
      </p:sp>
      <p:pic>
        <p:nvPicPr>
          <p:cNvPr id="2" name="Picture 1" descr="Graphical user interface, text&#10;&#10;Description automatically generated">
            <a:extLst>
              <a:ext uri="{FF2B5EF4-FFF2-40B4-BE49-F238E27FC236}">
                <a16:creationId xmlns:a16="http://schemas.microsoft.com/office/drawing/2014/main" id="{0B356362-9436-CBE0-012A-B718E9AFBEB2}"/>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235720" y="710835"/>
            <a:ext cx="5828524" cy="4243937"/>
          </a:xfrm>
          <a:prstGeom prst="rect">
            <a:avLst/>
          </a:prstGeom>
          <a:noFill/>
          <a:ln>
            <a:noFill/>
          </a:ln>
        </p:spPr>
      </p:pic>
    </p:spTree>
    <p:extLst>
      <p:ext uri="{BB962C8B-B14F-4D97-AF65-F5344CB8AC3E}">
        <p14:creationId xmlns:p14="http://schemas.microsoft.com/office/powerpoint/2010/main" val="73037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90" y="95840"/>
            <a:ext cx="3657607" cy="1371603"/>
          </a:xfrm>
          <a:prstGeom prst="rect">
            <a:avLst/>
          </a:prstGeom>
        </p:spPr>
      </p:pic>
      <p:pic>
        <p:nvPicPr>
          <p:cNvPr id="2" name="Picture 1">
            <a:extLst>
              <a:ext uri="{FF2B5EF4-FFF2-40B4-BE49-F238E27FC236}">
                <a16:creationId xmlns:a16="http://schemas.microsoft.com/office/drawing/2014/main" id="{D44861FD-1F25-8BCF-0369-D74A17B92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603856" y="705744"/>
            <a:ext cx="6513850" cy="4286241"/>
          </a:xfrm>
          <a:prstGeom prst="rect">
            <a:avLst/>
          </a:prstGeom>
          <a:noFill/>
          <a:ln>
            <a:noFill/>
          </a:ln>
        </p:spPr>
      </p:pic>
      <p:sp>
        <p:nvSpPr>
          <p:cNvPr id="4" name="TextBox 3">
            <a:extLst>
              <a:ext uri="{FF2B5EF4-FFF2-40B4-BE49-F238E27FC236}">
                <a16:creationId xmlns:a16="http://schemas.microsoft.com/office/drawing/2014/main" id="{71230CDA-83BC-AC0B-92AC-C0D7321C56CB}"/>
              </a:ext>
            </a:extLst>
          </p:cNvPr>
          <p:cNvSpPr txBox="1"/>
          <p:nvPr/>
        </p:nvSpPr>
        <p:spPr>
          <a:xfrm>
            <a:off x="139553" y="1906951"/>
            <a:ext cx="6095114" cy="4139595"/>
          </a:xfrm>
          <a:prstGeom prst="rect">
            <a:avLst/>
          </a:prstGeom>
          <a:noFill/>
        </p:spPr>
        <p:txBody>
          <a:bodyPr wrap="square">
            <a:spAutoFit/>
          </a:bodyPr>
          <a:lstStyle/>
          <a:p>
            <a:pPr algn="ctr"/>
            <a:r>
              <a:rPr lang="en-US" sz="2400" b="1" dirty="0"/>
              <a:t>Review the Basics</a:t>
            </a:r>
          </a:p>
          <a:p>
            <a:pPr marL="0" marR="0">
              <a:spcBef>
                <a:spcPts val="0"/>
              </a:spcBef>
              <a:spcAft>
                <a:spcPts val="0"/>
              </a:spcAft>
            </a:pPr>
            <a:endParaRPr lang="en-US" sz="16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Log-in Procedure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These are the instructions for logging into the Cerrado Group Forum.</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The address for the forum is: </a:t>
            </a:r>
          </a:p>
          <a:p>
            <a:pPr marR="0" lvl="0">
              <a:spcBef>
                <a:spcPts val="0"/>
              </a:spcBef>
              <a:spcAft>
                <a:spcPts val="0"/>
              </a:spcAft>
            </a:pPr>
            <a:r>
              <a:rPr lang="en-US" sz="1400" dirty="0">
                <a:effectLst/>
                <a:latin typeface="Calibri" panose="020F0502020204030204" pitchFamily="34" charset="0"/>
                <a:ea typeface="Calibri" panose="020F0502020204030204" pitchFamily="34" charset="0"/>
                <a:hlinkClick r:id="rId5"/>
              </a:rPr>
              <a:t>https://478cc3fdea6d-005790.vbulletin.net/forum/main-forum</a:t>
            </a:r>
            <a:endParaRPr lang="en-US" sz="1400" dirty="0">
              <a:effectLst/>
              <a:latin typeface="Calibri" panose="020F0502020204030204" pitchFamily="34" charset="0"/>
              <a:ea typeface="Calibri" panose="020F0502020204030204" pitchFamily="34" charset="0"/>
            </a:endParaRPr>
          </a:p>
          <a:p>
            <a:pPr marR="0" lvl="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marR="0" indent="3175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When you get to this screen you will need to enter your </a:t>
            </a:r>
            <a:r>
              <a:rPr lang="en-US" sz="1400" dirty="0">
                <a:effectLst/>
                <a:highlight>
                  <a:srgbClr val="FFFF00"/>
                </a:highlight>
                <a:latin typeface="Calibri" panose="020F0502020204030204" pitchFamily="34" charset="0"/>
                <a:ea typeface="Calibri" panose="020F0502020204030204" pitchFamily="34" charset="0"/>
              </a:rPr>
              <a:t>Email and the password  </a:t>
            </a:r>
            <a:r>
              <a:rPr lang="en-US" sz="1400" dirty="0">
                <a:effectLst/>
                <a:latin typeface="Calibri" panose="020F0502020204030204" pitchFamily="34" charset="0"/>
                <a:ea typeface="Calibri" panose="020F0502020204030204" pitchFamily="34" charset="0"/>
              </a:rPr>
              <a:t>that you created when you registered for the site.  </a:t>
            </a:r>
          </a:p>
          <a:p>
            <a:pPr marL="0" marR="0" indent="3175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If you forget your password – Peter cannot tell you what it was – so please click the “Forgot Password” link and reset it. If you are still having an issue – reach out to Peter and he can manually reset, it for you. If you forgot your Login Name – Peter can tell you what you used to sign-up.</a:t>
            </a:r>
          </a:p>
          <a:p>
            <a:pPr marL="342900" marR="0" lvl="0" indent="-342900">
              <a:spcBef>
                <a:spcPts val="0"/>
              </a:spcBef>
              <a:spcAft>
                <a:spcPts val="0"/>
              </a:spcAft>
              <a:buFont typeface="Symbol" panose="05050102010706020507" pitchFamily="18" charset="2"/>
              <a:buChar char=""/>
            </a:pPr>
            <a:r>
              <a:rPr lang="en-US" sz="1400" dirty="0" err="1">
                <a:solidFill>
                  <a:schemeClr val="accent1"/>
                </a:solidFill>
                <a:effectLst/>
                <a:latin typeface="Calibri" panose="020F0502020204030204" pitchFamily="34" charset="0"/>
                <a:ea typeface="Calibri" panose="020F0502020204030204" pitchFamily="34" charset="0"/>
              </a:rPr>
              <a:t>peter@sunraydirect.com</a:t>
            </a:r>
            <a:r>
              <a:rPr lang="en-US" sz="1400">
                <a:solidFill>
                  <a:schemeClr val="accent1"/>
                </a:solidFill>
                <a:effectLst/>
                <a:latin typeface="Calibri" panose="020F050202020403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586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01" y="101102"/>
            <a:ext cx="3657607" cy="1371603"/>
          </a:xfrm>
          <a:prstGeom prst="rect">
            <a:avLst/>
          </a:prstGeom>
        </p:spPr>
      </p:pic>
      <p:sp>
        <p:nvSpPr>
          <p:cNvPr id="4" name="TextBox 3">
            <a:extLst>
              <a:ext uri="{FF2B5EF4-FFF2-40B4-BE49-F238E27FC236}">
                <a16:creationId xmlns:a16="http://schemas.microsoft.com/office/drawing/2014/main" id="{B84A6859-8F85-C197-4346-6D38D4E299F4}"/>
              </a:ext>
            </a:extLst>
          </p:cNvPr>
          <p:cNvSpPr txBox="1"/>
          <p:nvPr/>
        </p:nvSpPr>
        <p:spPr>
          <a:xfrm>
            <a:off x="803083" y="1905038"/>
            <a:ext cx="8377127" cy="3323987"/>
          </a:xfrm>
          <a:prstGeom prst="rect">
            <a:avLst/>
          </a:prstGeom>
          <a:noFill/>
        </p:spPr>
        <p:txBody>
          <a:bodyPr wrap="square">
            <a:spAutoFit/>
          </a:bodyPr>
          <a:lstStyle/>
          <a:p>
            <a:pPr algn="ctr"/>
            <a:r>
              <a:rPr lang="en-US" sz="2400" b="1" dirty="0"/>
              <a:t>Subscribe</a:t>
            </a:r>
          </a:p>
          <a:p>
            <a:endParaRPr lang="en-US" sz="1600" b="1" dirty="0"/>
          </a:p>
          <a:p>
            <a:pPr marL="342900" indent="-342900">
              <a:buFont typeface="Arial" panose="020B0604020202020204" pitchFamily="34" charset="0"/>
              <a:buChar char="•"/>
            </a:pPr>
            <a:r>
              <a:rPr lang="en-US" sz="2000" dirty="0"/>
              <a:t>The first thing you should do once you have logged in is to subscribe to each category</a:t>
            </a:r>
          </a:p>
          <a:p>
            <a:pPr marL="342900" indent="-342900">
              <a:buFont typeface="Arial" panose="020B0604020202020204" pitchFamily="34" charset="0"/>
              <a:buChar char="•"/>
            </a:pPr>
            <a:r>
              <a:rPr lang="en-US" sz="2000" dirty="0"/>
              <a:t>There is a </a:t>
            </a:r>
            <a:r>
              <a:rPr lang="en-US" sz="2000" b="1" dirty="0"/>
              <a:t>SUBSCRIBE</a:t>
            </a:r>
            <a:r>
              <a:rPr lang="en-US" sz="2000" dirty="0"/>
              <a:t> box next to each category that you check</a:t>
            </a:r>
          </a:p>
          <a:p>
            <a:pPr marL="342900" indent="-342900">
              <a:buFont typeface="Arial" panose="020B0604020202020204" pitchFamily="34" charset="0"/>
              <a:buChar char="•"/>
            </a:pPr>
            <a:r>
              <a:rPr lang="en-US" sz="2000" dirty="0"/>
              <a:t>If you don’t do this you will </a:t>
            </a:r>
            <a:r>
              <a:rPr lang="en-US" sz="2000" b="1" u="sng" dirty="0"/>
              <a:t>not</a:t>
            </a:r>
            <a:r>
              <a:rPr lang="en-US" sz="2000" dirty="0"/>
              <a:t> be notified when there is a new post for the category</a:t>
            </a:r>
          </a:p>
          <a:p>
            <a:pPr marL="342900" indent="-342900">
              <a:buFont typeface="Arial" panose="020B0604020202020204" pitchFamily="34" charset="0"/>
              <a:buChar char="•"/>
            </a:pPr>
            <a:r>
              <a:rPr lang="en-US" sz="2000" dirty="0"/>
              <a:t>Should I ask Peter to get rid of this and assume you want to subscribe to all categories?</a:t>
            </a:r>
          </a:p>
          <a:p>
            <a:endParaRPr lang="en-US" sz="1600" dirty="0"/>
          </a:p>
          <a:p>
            <a:endParaRPr lang="en-US" sz="1400" dirty="0"/>
          </a:p>
        </p:txBody>
      </p:sp>
    </p:spTree>
    <p:extLst>
      <p:ext uri="{BB962C8B-B14F-4D97-AF65-F5344CB8AC3E}">
        <p14:creationId xmlns:p14="http://schemas.microsoft.com/office/powerpoint/2010/main" val="71265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pic>
        <p:nvPicPr>
          <p:cNvPr id="2" name="Picture 1">
            <a:extLst>
              <a:ext uri="{FF2B5EF4-FFF2-40B4-BE49-F238E27FC236}">
                <a16:creationId xmlns:a16="http://schemas.microsoft.com/office/drawing/2014/main" id="{4DE7B299-9A92-4B66-021A-F0EE373FD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188" y="381947"/>
            <a:ext cx="6685245" cy="5966414"/>
          </a:xfrm>
          <a:prstGeom prst="rect">
            <a:avLst/>
          </a:prstGeom>
        </p:spPr>
      </p:pic>
      <p:sp>
        <p:nvSpPr>
          <p:cNvPr id="4" name="TextBox 3">
            <a:extLst>
              <a:ext uri="{FF2B5EF4-FFF2-40B4-BE49-F238E27FC236}">
                <a16:creationId xmlns:a16="http://schemas.microsoft.com/office/drawing/2014/main" id="{4A88FDA9-A3C3-D726-3B80-FA2D1C4B1A3C}"/>
              </a:ext>
            </a:extLst>
          </p:cNvPr>
          <p:cNvSpPr txBox="1"/>
          <p:nvPr/>
        </p:nvSpPr>
        <p:spPr>
          <a:xfrm>
            <a:off x="235246" y="1498085"/>
            <a:ext cx="5076580" cy="3093154"/>
          </a:xfrm>
          <a:prstGeom prst="rect">
            <a:avLst/>
          </a:prstGeom>
          <a:noFill/>
        </p:spPr>
        <p:txBody>
          <a:bodyPr wrap="square">
            <a:spAutoFit/>
          </a:bodyPr>
          <a:lstStyle/>
          <a:p>
            <a:pPr algn="ctr"/>
            <a:r>
              <a:rPr lang="en-US" sz="2400" b="1" dirty="0"/>
              <a:t>Review the Basics</a:t>
            </a:r>
          </a:p>
          <a:p>
            <a:pPr marL="0" marR="0">
              <a:spcBef>
                <a:spcPts val="0"/>
              </a:spcBef>
              <a:spcAft>
                <a:spcPts val="0"/>
              </a:spcAft>
            </a:pPr>
            <a:endParaRPr lang="en-US" sz="1600" b="1"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b="1" dirty="0">
              <a:latin typeface="Calibri" panose="020F0502020204030204" pitchFamily="34" charset="0"/>
              <a:ea typeface="Calibri" panose="020F0502020204030204" pitchFamily="34"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Home Page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This is the landing page (a piece of it) once you sign into the forum. </a:t>
            </a: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From here you can see what the most recent topics are and what is trending with the group – this is on the RIGHT side. You can click on anything in BLUE to open it further.</a:t>
            </a: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As owner members you can also see what is in the Operations Council Group and the Sales Council Group areas. </a:t>
            </a:r>
          </a:p>
        </p:txBody>
      </p:sp>
    </p:spTree>
    <p:extLst>
      <p:ext uri="{BB962C8B-B14F-4D97-AF65-F5344CB8AC3E}">
        <p14:creationId xmlns:p14="http://schemas.microsoft.com/office/powerpoint/2010/main" val="240584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pic>
        <p:nvPicPr>
          <p:cNvPr id="2" name="Picture 1">
            <a:extLst>
              <a:ext uri="{FF2B5EF4-FFF2-40B4-BE49-F238E27FC236}">
                <a16:creationId xmlns:a16="http://schemas.microsoft.com/office/drawing/2014/main" id="{AB469713-CA84-2AA1-58B1-BB0A2D342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5363" y="393176"/>
            <a:ext cx="5843571" cy="5739019"/>
          </a:xfrm>
          <a:prstGeom prst="rect">
            <a:avLst/>
          </a:prstGeom>
        </p:spPr>
      </p:pic>
      <p:pic>
        <p:nvPicPr>
          <p:cNvPr id="3" name="Picture 2">
            <a:extLst>
              <a:ext uri="{FF2B5EF4-FFF2-40B4-BE49-F238E27FC236}">
                <a16:creationId xmlns:a16="http://schemas.microsoft.com/office/drawing/2014/main" id="{A8E9BBA0-DA2F-F546-8C9D-4213B9663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297" y="3338429"/>
            <a:ext cx="3103973" cy="1621586"/>
          </a:xfrm>
          <a:prstGeom prst="rect">
            <a:avLst/>
          </a:prstGeom>
        </p:spPr>
      </p:pic>
      <p:sp>
        <p:nvSpPr>
          <p:cNvPr id="11" name="TextBox 10">
            <a:extLst>
              <a:ext uri="{FF2B5EF4-FFF2-40B4-BE49-F238E27FC236}">
                <a16:creationId xmlns:a16="http://schemas.microsoft.com/office/drawing/2014/main" id="{4AA95FBB-9C57-365A-493D-C503044819C4}"/>
              </a:ext>
            </a:extLst>
          </p:cNvPr>
          <p:cNvSpPr txBox="1"/>
          <p:nvPr/>
        </p:nvSpPr>
        <p:spPr>
          <a:xfrm>
            <a:off x="130249" y="1277501"/>
            <a:ext cx="6095114" cy="2046714"/>
          </a:xfrm>
          <a:prstGeom prst="rect">
            <a:avLst/>
          </a:prstGeom>
          <a:noFill/>
        </p:spPr>
        <p:txBody>
          <a:bodyPr wrap="square">
            <a:spAutoFit/>
          </a:bodyPr>
          <a:lstStyle/>
          <a:p>
            <a:pPr marL="0" marR="0">
              <a:spcBef>
                <a:spcPts val="0"/>
              </a:spcBef>
              <a:spcAft>
                <a:spcPts val="0"/>
              </a:spcAft>
            </a:pPr>
            <a:endParaRPr lang="en-US" sz="1600" b="1"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rPr>
              <a:t>MEMBER OWNERS FORUM PAGE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If You select the highlighted item (in yellow below) from the HOME page, you are taken directly to the Member/Owners Page – where you can see the specific Topic Areas available. </a:t>
            </a: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You can also see on the right who made the last post in that area and how many posts there are as well.</a:t>
            </a:r>
          </a:p>
        </p:txBody>
      </p:sp>
    </p:spTree>
    <p:extLst>
      <p:ext uri="{BB962C8B-B14F-4D97-AF65-F5344CB8AC3E}">
        <p14:creationId xmlns:p14="http://schemas.microsoft.com/office/powerpoint/2010/main" val="58840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pic>
        <p:nvPicPr>
          <p:cNvPr id="2" name="Picture 1">
            <a:extLst>
              <a:ext uri="{FF2B5EF4-FFF2-40B4-BE49-F238E27FC236}">
                <a16:creationId xmlns:a16="http://schemas.microsoft.com/office/drawing/2014/main" id="{3785B1D0-D62D-1FAC-DAF0-21E4F879C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712" y="346702"/>
            <a:ext cx="6858000" cy="5749925"/>
          </a:xfrm>
          <a:prstGeom prst="rect">
            <a:avLst/>
          </a:prstGeom>
        </p:spPr>
      </p:pic>
      <p:sp>
        <p:nvSpPr>
          <p:cNvPr id="4" name="TextBox 3">
            <a:extLst>
              <a:ext uri="{FF2B5EF4-FFF2-40B4-BE49-F238E27FC236}">
                <a16:creationId xmlns:a16="http://schemas.microsoft.com/office/drawing/2014/main" id="{2F57C787-9F74-F6E7-2584-B1971FA126F3}"/>
              </a:ext>
            </a:extLst>
          </p:cNvPr>
          <p:cNvSpPr txBox="1"/>
          <p:nvPr/>
        </p:nvSpPr>
        <p:spPr>
          <a:xfrm>
            <a:off x="262453" y="1530473"/>
            <a:ext cx="5044358" cy="3062377"/>
          </a:xfrm>
          <a:prstGeom prst="rect">
            <a:avLst/>
          </a:prstGeom>
          <a:noFill/>
        </p:spPr>
        <p:txBody>
          <a:bodyPr wrap="square">
            <a:sp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rPr>
              <a:t>Review the Basics</a:t>
            </a:r>
          </a:p>
          <a:p>
            <a:pPr marL="0" marR="0">
              <a:spcBef>
                <a:spcPts val="0"/>
              </a:spcBef>
              <a:spcAft>
                <a:spcPts val="0"/>
              </a:spcAft>
            </a:pPr>
            <a:endParaRPr lang="en-US" sz="1600" b="1" dirty="0">
              <a:latin typeface="Calibri" panose="020F0502020204030204" pitchFamily="34" charset="0"/>
              <a:ea typeface="Calibri" panose="020F0502020204030204" pitchFamily="34"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MEMBER OWNERS FORUM – Topic Area Page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When you select a Topic Area from the Owners page (Practice Management in this case) you will see the list of topics on that page that are or have been added by another member. </a:t>
            </a: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Again, the right side of the page shows the last person to respond, the date of that response, the number or responses and views of that topic. </a:t>
            </a: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If you select any of the items in </a:t>
            </a:r>
            <a:r>
              <a:rPr lang="en-US" sz="1400" dirty="0">
                <a:solidFill>
                  <a:schemeClr val="accent5"/>
                </a:solidFill>
                <a:effectLst/>
                <a:latin typeface="Calibri" panose="020F0502020204030204" pitchFamily="34" charset="0"/>
                <a:ea typeface="Calibri" panose="020F0502020204030204" pitchFamily="34" charset="0"/>
              </a:rPr>
              <a:t>BLUE</a:t>
            </a:r>
            <a:r>
              <a:rPr lang="en-US" sz="1400" dirty="0">
                <a:effectLst/>
                <a:latin typeface="Calibri" panose="020F0502020204030204" pitchFamily="34" charset="0"/>
                <a:ea typeface="Calibri" panose="020F0502020204030204" pitchFamily="34" charset="0"/>
              </a:rPr>
              <a:t> you are taken to that topic. </a:t>
            </a:r>
          </a:p>
        </p:txBody>
      </p:sp>
    </p:spTree>
    <p:extLst>
      <p:ext uri="{BB962C8B-B14F-4D97-AF65-F5344CB8AC3E}">
        <p14:creationId xmlns:p14="http://schemas.microsoft.com/office/powerpoint/2010/main" val="63022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048F4-0151-4526-BECB-4AA39CFE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3"/>
            <a:ext cx="12192000" cy="833438"/>
          </a:xfrm>
          <a:prstGeom prst="rect">
            <a:avLst/>
          </a:prstGeom>
        </p:spPr>
      </p:pic>
      <p:pic>
        <p:nvPicPr>
          <p:cNvPr id="21" name="Picture 20">
            <a:extLst>
              <a:ext uri="{FF2B5EF4-FFF2-40B4-BE49-F238E27FC236}">
                <a16:creationId xmlns:a16="http://schemas.microsoft.com/office/drawing/2014/main" id="{C05BBAAE-045F-4820-84E1-5AE247BD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4562"/>
            <a:ext cx="12192000" cy="83343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6BB5FEC-10D1-428E-8058-BC5C89FF0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66" y="4960015"/>
            <a:ext cx="3657607" cy="1371603"/>
          </a:xfrm>
          <a:prstGeom prst="rect">
            <a:avLst/>
          </a:prstGeom>
        </p:spPr>
      </p:pic>
      <p:pic>
        <p:nvPicPr>
          <p:cNvPr id="2" name="Picture 1">
            <a:extLst>
              <a:ext uri="{FF2B5EF4-FFF2-40B4-BE49-F238E27FC236}">
                <a16:creationId xmlns:a16="http://schemas.microsoft.com/office/drawing/2014/main" id="{03F1D148-1D66-F473-C127-8104D35E9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353" y="2887038"/>
            <a:ext cx="5480685" cy="1743710"/>
          </a:xfrm>
          <a:prstGeom prst="rect">
            <a:avLst/>
          </a:prstGeom>
        </p:spPr>
      </p:pic>
      <p:pic>
        <p:nvPicPr>
          <p:cNvPr id="3" name="Picture 2">
            <a:extLst>
              <a:ext uri="{FF2B5EF4-FFF2-40B4-BE49-F238E27FC236}">
                <a16:creationId xmlns:a16="http://schemas.microsoft.com/office/drawing/2014/main" id="{9C33893C-4CC2-CB5D-6A12-A6CE3C08B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3587" y="695007"/>
            <a:ext cx="5791200" cy="5467985"/>
          </a:xfrm>
          <a:prstGeom prst="rect">
            <a:avLst/>
          </a:prstGeom>
        </p:spPr>
      </p:pic>
      <p:sp>
        <p:nvSpPr>
          <p:cNvPr id="5" name="TextBox 4">
            <a:extLst>
              <a:ext uri="{FF2B5EF4-FFF2-40B4-BE49-F238E27FC236}">
                <a16:creationId xmlns:a16="http://schemas.microsoft.com/office/drawing/2014/main" id="{6C0AB60A-33B6-CFBC-7353-976A8D353DEF}"/>
              </a:ext>
            </a:extLst>
          </p:cNvPr>
          <p:cNvSpPr txBox="1"/>
          <p:nvPr/>
        </p:nvSpPr>
        <p:spPr>
          <a:xfrm>
            <a:off x="134237" y="1361887"/>
            <a:ext cx="6095114" cy="1369606"/>
          </a:xfrm>
          <a:prstGeom prst="rect">
            <a:avLst/>
          </a:prstGeom>
          <a:noFill/>
        </p:spPr>
        <p:txBody>
          <a:bodyPr wrap="square">
            <a:spAutoFit/>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MEMBER OWNERS FORUM – Topic ITEM Page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When you select a Post from the Topic Page (highlighted in Orange below) – you will then be taken to that post and be able to see the original post and the responses – you can also reply by just clicking on the “Post Reply” box – as seen above Jordans head in the image </a:t>
            </a:r>
            <a:r>
              <a:rPr lang="en-US" sz="1400" dirty="0">
                <a:latin typeface="Calibri" panose="020F0502020204030204" pitchFamily="34" charset="0"/>
                <a:ea typeface="Calibri" panose="020F0502020204030204" pitchFamily="34" charset="0"/>
              </a:rPr>
              <a:t>to the right</a:t>
            </a:r>
            <a:r>
              <a:rPr lang="en-US" sz="14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15295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G Members Forum Sign-Up and Review" id="{2A778633-AB2E-4291-9BB7-F9D063DF2579}" vid="{B9073782-4BA9-4407-95E6-C75D80BA4C74}"/>
    </a:ext>
  </a:extLst>
</a:theme>
</file>

<file path=docProps/app.xml><?xml version="1.0" encoding="utf-8"?>
<Properties xmlns="http://schemas.openxmlformats.org/officeDocument/2006/extended-properties" xmlns:vt="http://schemas.openxmlformats.org/officeDocument/2006/docPropsVTypes">
  <Template/>
  <TotalTime>256</TotalTime>
  <Words>1274</Words>
  <Application>Microsoft Macintosh PowerPoint</Application>
  <PresentationFormat>Widescreen</PresentationFormat>
  <Paragraphs>135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Metropolis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conti</dc:creator>
  <cp:lastModifiedBy>Maryann Slotwinski</cp:lastModifiedBy>
  <cp:revision>40</cp:revision>
  <cp:lastPrinted>2023-08-17T16:05:47Z</cp:lastPrinted>
  <dcterms:created xsi:type="dcterms:W3CDTF">2022-06-30T16:57:37Z</dcterms:created>
  <dcterms:modified xsi:type="dcterms:W3CDTF">2023-08-22T11:05:44Z</dcterms:modified>
</cp:coreProperties>
</file>